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04" r:id="rId6"/>
    <p:sldId id="305" r:id="rId7"/>
    <p:sldId id="300" r:id="rId8"/>
    <p:sldId id="301" r:id="rId9"/>
    <p:sldId id="303" r:id="rId10"/>
    <p:sldId id="30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431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3">
                <a:lumMod val="75000"/>
              </a:schemeClr>
            </a:gs>
            <a:gs pos="37000">
              <a:schemeClr val="accent1">
                <a:lumMod val="45000"/>
                <a:lumOff val="55000"/>
              </a:schemeClr>
            </a:gs>
            <a:gs pos="71000">
              <a:schemeClr val="accent1">
                <a:lumMod val="96000"/>
                <a:lumOff val="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1110" y="639098"/>
            <a:ext cx="3401961" cy="3494790"/>
          </a:xfrm>
        </p:spPr>
        <p:txBody>
          <a:bodyPr>
            <a:normAutofit/>
          </a:bodyPr>
          <a:lstStyle/>
          <a:p>
            <a:r>
              <a:rPr lang="en-US" sz="5400" b="1" dirty="0"/>
              <a:t>Good</a:t>
            </a:r>
            <a:br>
              <a:rPr lang="en-US" sz="5400" b="1" dirty="0"/>
            </a:br>
            <a:r>
              <a:rPr lang="en-US" sz="5400" b="1" dirty="0"/>
              <a:t>Class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110" y="4455621"/>
            <a:ext cx="3417990" cy="123861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nkGothITC Hv BT" panose="020B0904030502020204" pitchFamily="34" charset="0"/>
              </a:rPr>
              <a:t>Comp II with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nkGothITC Hv BT" panose="020B0904030502020204" pitchFamily="34" charset="0"/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FrnkGothITC Hv BT" panose="020B0904030502020204" pitchFamily="34" charset="0"/>
              </a:rPr>
              <a:t>david hodges</a:t>
            </a: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48544" y="1186806"/>
            <a:ext cx="6912217" cy="3888123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7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476" y="881421"/>
            <a:ext cx="3475774" cy="49383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b="1" dirty="0">
                <a:solidFill>
                  <a:schemeClr val="tx1"/>
                </a:solidFill>
              </a:rPr>
              <a:t>Good Notes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are like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  <a:t>Purposeful Summaries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ABB34E1-B26C-493C-8623-0FEC08BC84EA}"/>
              </a:ext>
            </a:extLst>
          </p:cNvPr>
          <p:cNvSpPr txBox="1"/>
          <p:nvPr/>
        </p:nvSpPr>
        <p:spPr>
          <a:xfrm>
            <a:off x="5283120" y="881421"/>
            <a:ext cx="58714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Franklin Gothic Book" panose="020B0503020102020204" pitchFamily="34" charset="0"/>
              </a:rPr>
              <a:t>They don’t try to summarize everything.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Franklin Gothic Book" panose="020B0503020102020204" pitchFamily="34" charset="0"/>
              </a:rPr>
              <a:t>They reshape the narrative of the original material to suit the purpose of the summarizer.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Franklin Gothic Book" panose="020B0503020102020204" pitchFamily="34" charset="0"/>
              </a:rPr>
              <a:t>They remind the student who reviews them later what was most important and memorable about the class.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Franklin Gothic Book" panose="020B0503020102020204" pitchFamily="34" charset="0"/>
              </a:rPr>
              <a:t>They are the “takeaways.”</a:t>
            </a:r>
          </a:p>
        </p:txBody>
      </p:sp>
    </p:spTree>
    <p:extLst>
      <p:ext uri="{BB962C8B-B14F-4D97-AF65-F5344CB8AC3E}">
        <p14:creationId xmlns:p14="http://schemas.microsoft.com/office/powerpoint/2010/main" val="73552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C65941-A966-47E9-A6AE-4FD54A818F22}"/>
              </a:ext>
            </a:extLst>
          </p:cNvPr>
          <p:cNvSpPr/>
          <p:nvPr/>
        </p:nvSpPr>
        <p:spPr>
          <a:xfrm>
            <a:off x="470048" y="112028"/>
            <a:ext cx="2991172" cy="6168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EBAF47-C48C-4194-B359-06E3E82128AF}"/>
              </a:ext>
            </a:extLst>
          </p:cNvPr>
          <p:cNvSpPr/>
          <p:nvPr/>
        </p:nvSpPr>
        <p:spPr>
          <a:xfrm>
            <a:off x="3104147" y="998621"/>
            <a:ext cx="1600200" cy="1925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46B5D9-6837-43EF-84D9-D72D08628CFF}"/>
              </a:ext>
            </a:extLst>
          </p:cNvPr>
          <p:cNvSpPr txBox="1"/>
          <p:nvPr/>
        </p:nvSpPr>
        <p:spPr>
          <a:xfrm>
            <a:off x="938464" y="741506"/>
            <a:ext cx="2771341" cy="488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Both sets of notes were from the same class, October 5, 2021</a:t>
            </a:r>
          </a:p>
          <a:p>
            <a:pPr algn="r"/>
            <a:endParaRPr lang="en-US" sz="2800" dirty="0">
              <a:latin typeface="Franklin Gothic Book" panose="020B0503020102020204" pitchFamily="34" charset="0"/>
            </a:endParaRPr>
          </a:p>
          <a:p>
            <a:pPr algn="r"/>
            <a:r>
              <a:rPr lang="en-US" sz="2800" dirty="0">
                <a:latin typeface="FrnkGothITC Hv BT" panose="020B0904030502020204" pitchFamily="34" charset="0"/>
              </a:rPr>
              <a:t>This is the graphic </a:t>
            </a:r>
          </a:p>
          <a:p>
            <a:pPr algn="r"/>
            <a:r>
              <a:rPr lang="en-US" sz="2800" dirty="0">
                <a:latin typeface="Franklin Gothic Book" panose="020B0503020102020204" pitchFamily="34" charset="0"/>
              </a:rPr>
              <a:t>that illustrated the research process for </a:t>
            </a:r>
          </a:p>
          <a:p>
            <a:pPr algn="r"/>
            <a:r>
              <a:rPr lang="en-US" sz="2800" dirty="0">
                <a:latin typeface="Franklin Gothic Book" panose="020B0503020102020204" pitchFamily="34" charset="0"/>
              </a:rPr>
              <a:t>that class.</a:t>
            </a:r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A6C58F-B14A-46BC-9209-4DE4A61B1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574" y="296719"/>
            <a:ext cx="717232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37000">
              <a:schemeClr val="accent1">
                <a:lumMod val="45000"/>
                <a:lumOff val="55000"/>
              </a:schemeClr>
            </a:gs>
            <a:gs pos="71000">
              <a:schemeClr val="accent1">
                <a:lumMod val="96000"/>
                <a:lumOff val="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        </a:t>
            </a:r>
            <a:r>
              <a:rPr lang="en-US" sz="6000" b="1" dirty="0">
                <a:solidFill>
                  <a:schemeClr val="tx1"/>
                </a:solidFill>
              </a:rPr>
              <a:t>Bad </a:t>
            </a:r>
            <a:br>
              <a:rPr lang="en-US" sz="6000" b="1" dirty="0">
                <a:solidFill>
                  <a:schemeClr val="tx1"/>
                </a:solidFill>
              </a:rPr>
            </a:br>
            <a:r>
              <a:rPr lang="en-US" sz="6000" b="1" dirty="0">
                <a:solidFill>
                  <a:schemeClr val="tx1"/>
                </a:solidFill>
              </a:rPr>
              <a:t>   Notes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  describe</a:t>
            </a:r>
            <a:b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  </a:t>
            </a:r>
            <a: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  <a:t>“What we</a:t>
            </a:r>
            <a:b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  <a:t>      talked  </a:t>
            </a:r>
            <a:b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  <a:t>      about.”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8D30B4FB-CE73-4E3B-A5D5-778BDB61B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42756" y="1540326"/>
            <a:ext cx="5486400" cy="3785286"/>
          </a:xfrm>
        </p:spPr>
      </p:pic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C65941-A966-47E9-A6AE-4FD54A818F22}"/>
              </a:ext>
            </a:extLst>
          </p:cNvPr>
          <p:cNvSpPr/>
          <p:nvPr/>
        </p:nvSpPr>
        <p:spPr>
          <a:xfrm>
            <a:off x="470048" y="112028"/>
            <a:ext cx="2991172" cy="6168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D07D775F-E1CF-4139-AA34-3D301585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166" y="332546"/>
            <a:ext cx="8301145" cy="57272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46B5D9-6837-43EF-84D9-D72D08628CFF}"/>
              </a:ext>
            </a:extLst>
          </p:cNvPr>
          <p:cNvSpPr txBox="1"/>
          <p:nvPr/>
        </p:nvSpPr>
        <p:spPr>
          <a:xfrm>
            <a:off x="289574" y="577646"/>
            <a:ext cx="2346157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Bad </a:t>
            </a:r>
            <a:br>
              <a:rPr lang="en-US" sz="2800" dirty="0"/>
            </a:br>
            <a:r>
              <a:rPr lang="en-US" sz="2800" dirty="0"/>
              <a:t>       Notes</a:t>
            </a:r>
            <a:br>
              <a:rPr lang="en-US" sz="2800" dirty="0"/>
            </a:br>
            <a:r>
              <a:rPr lang="en-US" sz="2800" dirty="0"/>
              <a:t>   describe</a:t>
            </a:r>
            <a:br>
              <a:rPr lang="en-US" sz="2800" dirty="0">
                <a:latin typeface="Impact" panose="020B0806030902050204" pitchFamily="34" charset="0"/>
              </a:rPr>
            </a:br>
            <a:r>
              <a:rPr lang="en-US" sz="3200" dirty="0">
                <a:latin typeface="Impact" panose="020B0806030902050204" pitchFamily="34" charset="0"/>
              </a:rPr>
              <a:t>  </a:t>
            </a:r>
            <a:r>
              <a:rPr lang="en-US" sz="3200" dirty="0">
                <a:latin typeface="FrnkGothITC Hv BT" panose="020B0904030502020204" pitchFamily="34" charset="0"/>
              </a:rPr>
              <a:t>“What we</a:t>
            </a:r>
            <a:br>
              <a:rPr lang="en-US" sz="3200" dirty="0">
                <a:latin typeface="FrnkGothITC Hv BT" panose="020B0904030502020204" pitchFamily="34" charset="0"/>
              </a:rPr>
            </a:br>
            <a:r>
              <a:rPr lang="en-US" sz="3200" dirty="0">
                <a:latin typeface="FrnkGothITC Hv BT" panose="020B0904030502020204" pitchFamily="34" charset="0"/>
              </a:rPr>
              <a:t>      talked         about.”</a:t>
            </a:r>
          </a:p>
          <a:p>
            <a:pPr algn="r"/>
            <a:endParaRPr lang="en-US" sz="1200" dirty="0">
              <a:latin typeface="FrnkGothITC Hv BT" panose="020B0904030502020204" pitchFamily="34" charset="0"/>
            </a:endParaRPr>
          </a:p>
          <a:p>
            <a:pPr algn="r"/>
            <a:r>
              <a:rPr lang="en-US" sz="2800" dirty="0">
                <a:latin typeface="Franklin Gothic Book" panose="020B0503020102020204" pitchFamily="34" charset="0"/>
              </a:rPr>
              <a:t>Bad Notes </a:t>
            </a:r>
          </a:p>
          <a:p>
            <a:pPr algn="r"/>
            <a:r>
              <a:rPr lang="en-US" sz="2800" dirty="0">
                <a:latin typeface="Franklin Gothic Book" panose="020B0503020102020204" pitchFamily="34" charset="0"/>
              </a:rPr>
              <a:t>name topics instead of making claims.</a:t>
            </a:r>
          </a:p>
        </p:txBody>
      </p:sp>
    </p:spTree>
    <p:extLst>
      <p:ext uri="{BB962C8B-B14F-4D97-AF65-F5344CB8AC3E}">
        <p14:creationId xmlns:p14="http://schemas.microsoft.com/office/powerpoint/2010/main" val="299617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37000">
              <a:schemeClr val="accent1">
                <a:lumMod val="45000"/>
                <a:lumOff val="55000"/>
              </a:schemeClr>
            </a:gs>
            <a:gs pos="71000">
              <a:schemeClr val="accent1">
                <a:lumMod val="96000"/>
                <a:lumOff val="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Good Notes</a:t>
            </a:r>
            <a:r>
              <a:rPr lang="en-US" dirty="0">
                <a:solidFill>
                  <a:schemeClr val="tx1"/>
                </a:solidFill>
              </a:rPr>
              <a:t>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like good essays,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  <a:latin typeface="FrnkGothITC Hv BT" panose="020B0904030502020204" pitchFamily="34" charset="0"/>
              </a:rPr>
              <a:t>make clear, specific claims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293296D5-DF58-4C7C-B1DA-E7C1E419B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425" y="1576493"/>
            <a:ext cx="5486400" cy="39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47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C65941-A966-47E9-A6AE-4FD54A818F22}"/>
              </a:ext>
            </a:extLst>
          </p:cNvPr>
          <p:cNvSpPr/>
          <p:nvPr/>
        </p:nvSpPr>
        <p:spPr>
          <a:xfrm>
            <a:off x="470048" y="112028"/>
            <a:ext cx="2991172" cy="6168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46B5D9-6837-43EF-84D9-D72D08628CFF}"/>
              </a:ext>
            </a:extLst>
          </p:cNvPr>
          <p:cNvSpPr txBox="1"/>
          <p:nvPr/>
        </p:nvSpPr>
        <p:spPr>
          <a:xfrm>
            <a:off x="289574" y="577646"/>
            <a:ext cx="234615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Good </a:t>
            </a:r>
            <a:br>
              <a:rPr lang="en-US" sz="2800" dirty="0"/>
            </a:br>
            <a:r>
              <a:rPr lang="en-US" sz="2800" dirty="0"/>
              <a:t>       Notes </a:t>
            </a:r>
            <a:br>
              <a:rPr lang="en-US" sz="2800" dirty="0">
                <a:latin typeface="Impact" panose="020B0806030902050204" pitchFamily="34" charset="0"/>
              </a:rPr>
            </a:br>
            <a:r>
              <a:rPr lang="en-US" sz="3200" dirty="0">
                <a:latin typeface="Impact" panose="020B0806030902050204" pitchFamily="34" charset="0"/>
              </a:rPr>
              <a:t>  </a:t>
            </a:r>
            <a:r>
              <a:rPr lang="en-US" sz="3200" dirty="0">
                <a:latin typeface="FrnkGothITC Hv BT" panose="020B0904030502020204" pitchFamily="34" charset="0"/>
              </a:rPr>
              <a:t>make clear, specific claims.</a:t>
            </a:r>
          </a:p>
          <a:p>
            <a:pPr algn="r"/>
            <a:endParaRPr lang="en-US" sz="1200" dirty="0">
              <a:latin typeface="FrnkGothITC Hv BT" panose="020B0904030502020204" pitchFamily="34" charset="0"/>
            </a:endParaRPr>
          </a:p>
          <a:p>
            <a:pPr algn="r"/>
            <a:r>
              <a:rPr lang="en-US" sz="2800" dirty="0">
                <a:latin typeface="Franklin Gothic Book" panose="020B0503020102020204" pitchFamily="34" charset="0"/>
              </a:rPr>
              <a:t>They are</a:t>
            </a:r>
          </a:p>
          <a:p>
            <a:pPr algn="r"/>
            <a:r>
              <a:rPr lang="en-US" sz="2800" dirty="0">
                <a:latin typeface="Franklin Gothic Book" panose="020B0503020102020204" pitchFamily="34" charset="0"/>
              </a:rPr>
              <a:t>a series of  Purposeful Summaries.</a:t>
            </a:r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971D97E9-4B7B-44E9-AD58-8C735902C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837" y="385948"/>
            <a:ext cx="8557837" cy="551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20979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3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4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427</TotalTime>
  <Words>174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Bookman Old Style</vt:lpstr>
      <vt:lpstr>Calibri</vt:lpstr>
      <vt:lpstr>Franklin Gothic Book</vt:lpstr>
      <vt:lpstr>FrnkGothITC Hv BT</vt:lpstr>
      <vt:lpstr>Impact</vt:lpstr>
      <vt:lpstr>1_RetrospectVTI</vt:lpstr>
      <vt:lpstr>Good Class Notes</vt:lpstr>
      <vt:lpstr>Good Notes  are like Purposeful Summaries</vt:lpstr>
      <vt:lpstr>PowerPoint Presentation</vt:lpstr>
      <vt:lpstr>        Bad     Notes    describe   “What we       talked         about.”</vt:lpstr>
      <vt:lpstr>PowerPoint Presentation</vt:lpstr>
      <vt:lpstr>Good Notes,  like good essays, make clear, specific claims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Class Notes</dc:title>
  <dc:creator>David Hodges</dc:creator>
  <cp:lastModifiedBy>David Hodges</cp:lastModifiedBy>
  <cp:revision>13</cp:revision>
  <dcterms:created xsi:type="dcterms:W3CDTF">2022-02-01T21:15:26Z</dcterms:created>
  <dcterms:modified xsi:type="dcterms:W3CDTF">2022-09-08T07:26:20Z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